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81" r:id="rId4"/>
    <p:sldId id="278" r:id="rId5"/>
    <p:sldId id="280" r:id="rId6"/>
    <p:sldId id="279" r:id="rId7"/>
    <p:sldId id="283" r:id="rId8"/>
    <p:sldId id="258" r:id="rId9"/>
    <p:sldId id="259" r:id="rId10"/>
    <p:sldId id="282" r:id="rId11"/>
    <p:sldId id="277" r:id="rId12"/>
    <p:sldId id="267" r:id="rId13"/>
    <p:sldId id="270" r:id="rId14"/>
    <p:sldId id="260" r:id="rId15"/>
    <p:sldId id="269" r:id="rId16"/>
    <p:sldId id="268" r:id="rId17"/>
    <p:sldId id="261" r:id="rId18"/>
    <p:sldId id="262" r:id="rId19"/>
    <p:sldId id="273" r:id="rId20"/>
    <p:sldId id="274" r:id="rId21"/>
    <p:sldId id="263" r:id="rId22"/>
    <p:sldId id="275" r:id="rId23"/>
    <p:sldId id="264" r:id="rId24"/>
  </p:sldIdLst>
  <p:sldSz cx="9144000" cy="6858000" type="screen4x3"/>
  <p:notesSz cx="6669088" cy="99266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7" d="100"/>
          <a:sy n="77" d="100"/>
        </p:scale>
        <p:origin x="141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hdphoto1.wdp>
</file>

<file path=ppt/media/image4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51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77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0687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637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6316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4204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865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533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08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376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26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132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79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5515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882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433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65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72966" y="1661291"/>
            <a:ext cx="6660931" cy="2132943"/>
          </a:xfrm>
        </p:spPr>
        <p:txBody>
          <a:bodyPr>
            <a:normAutofit fontScale="90000"/>
          </a:bodyPr>
          <a:lstStyle/>
          <a:p>
            <a:pPr fontAlgn="base">
              <a:lnSpc>
                <a:spcPts val="5000"/>
              </a:lnSpc>
              <a:spcAft>
                <a:spcPts val="450"/>
              </a:spcAft>
            </a:pPr>
            <a:r>
              <a:rPr lang="en-US" altLang="zh-TW" b="1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以擴增實境（</a:t>
            </a:r>
            <a:r>
              <a:rPr lang="en-US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  <a: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</a:t>
            </a: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實現室內居家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佈置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67255" y="4487917"/>
            <a:ext cx="6053959" cy="1803182"/>
          </a:xfrm>
        </p:spPr>
        <p:txBody>
          <a:bodyPr>
            <a:noAutofit/>
          </a:bodyPr>
          <a:lstStyle/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組長： </a:t>
            </a:r>
            <a:r>
              <a:rPr lang="zh-TW" altLang="zh-TW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許勇晉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</a:t>
            </a:r>
            <a:r>
              <a:rPr lang="en-US" altLang="zh-TW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0451051</a:t>
            </a:r>
            <a:endParaRPr lang="zh-TW" altLang="zh-TW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組員： </a:t>
            </a:r>
            <a:r>
              <a:rPr lang="zh-TW" altLang="en-US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宋睿哲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0451075</a:t>
            </a:r>
          </a:p>
          <a:p>
            <a:pPr algn="l"/>
            <a:r>
              <a:rPr lang="zh-TW" altLang="en-US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   </a:t>
            </a:r>
            <a:r>
              <a:rPr lang="zh-TW" altLang="en-US" sz="2400" kern="1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郭祐勛  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0451017</a:t>
            </a:r>
          </a:p>
          <a:p>
            <a:pPr algn="l"/>
            <a:endParaRPr lang="zh-TW" altLang="en-US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8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5931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dirty="0"/>
              <a:t>Resource Required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008817" y="193040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工具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20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Xcode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9.0</a:t>
            </a:r>
          </a:p>
          <a:p>
            <a:pPr lvl="1"/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iPhone6s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iPad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2017</a:t>
            </a:r>
          </a:p>
          <a:p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人員分配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整合、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支援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0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0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0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功能撰寫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設計、實作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0171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56441" y="2538841"/>
            <a:ext cx="5948855" cy="191590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TW" sz="6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6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98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使用介面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436174"/>
              </p:ext>
            </p:extLst>
          </p:nvPr>
        </p:nvGraphicFramePr>
        <p:xfrm>
          <a:off x="762248" y="1758512"/>
          <a:ext cx="6425797" cy="4495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1" name="Visio" r:id="rId3" imgW="8401086" imgH="5876796" progId="Visio.Drawing.15">
                  <p:embed/>
                </p:oleObj>
              </mc:Choice>
              <mc:Fallback>
                <p:oleObj name="Visio" r:id="rId3" imgW="8401086" imgH="587679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248" y="1758512"/>
                        <a:ext cx="6425797" cy="4495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769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883" y="1306566"/>
            <a:ext cx="7164234" cy="5551433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介面設計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354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606055"/>
              </p:ext>
            </p:extLst>
          </p:nvPr>
        </p:nvGraphicFramePr>
        <p:xfrm>
          <a:off x="3080835" y="1470370"/>
          <a:ext cx="2982331" cy="5193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4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80835" y="1470370"/>
                        <a:ext cx="2982331" cy="5193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新增之活動圖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782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scontent.fkhh1-1.fna.fbcdn.net/v/t1.15752-9/35414607_1682591881824117_1461955065957842944_n.jpg?_nc_cat=0&amp;oh=3bb607f4b0e285fc3f468112c2004efe&amp;oe=5B76856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78" y="1632388"/>
            <a:ext cx="2725673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scontent.fkhh1-1.fna.fbcdn.net/v/t1.15752-9/35325682_1682591918490780_5690309424946610176_n.jpg?_nc_cat=0&amp;oh=3bcabb6e00b6fcb9d08bba5daf6905c0&amp;oe=5B9F216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378" y="1632388"/>
            <a:ext cx="2725674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選單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079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物件的深度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如何決定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物件在現實中的深度？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ARSCNView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提供的兩個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函式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_, types:)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探索光與平面的交點。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(_:options:)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探索光與虛擬物件的交點。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zh-TW" dirty="0">
                <a:latin typeface="Times New Roman" panose="02020603050405020304" pitchFamily="18" charset="0"/>
                <a:ea typeface="細明體" panose="02020509000000000000" pitchFamily="49" charset="-120"/>
                <a:cs typeface="Times New Roman" panose="02020603050405020304" pitchFamily="18" charset="0"/>
              </a:rPr>
              <a:t>※</a:t>
            </a:r>
            <a:r>
              <a:rPr lang="zh-TW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探索光：透過相機發出一條光線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57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4699326"/>
              </p:ext>
            </p:extLst>
          </p:nvPr>
        </p:nvGraphicFramePr>
        <p:xfrm>
          <a:off x="1823977" y="1722999"/>
          <a:ext cx="5496047" cy="4173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6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3977" y="1722999"/>
                        <a:ext cx="5496047" cy="4173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移動之活動圖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015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563013"/>
              </p:ext>
            </p:extLst>
          </p:nvPr>
        </p:nvGraphicFramePr>
        <p:xfrm>
          <a:off x="2727435" y="1474448"/>
          <a:ext cx="3689131" cy="5122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0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7435" y="1474448"/>
                        <a:ext cx="3689131" cy="5122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旋轉之活動圖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40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144816"/>
              </p:ext>
            </p:extLst>
          </p:nvPr>
        </p:nvGraphicFramePr>
        <p:xfrm>
          <a:off x="2221625" y="1573926"/>
          <a:ext cx="4700750" cy="470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6" name="Visio" r:id="rId3" imgW="5781657" imgH="5781804" progId="Visio.Drawing.15">
                  <p:embed/>
                </p:oleObj>
              </mc:Choice>
              <mc:Fallback>
                <p:oleObj name="Visio" r:id="rId3" imgW="5781657" imgH="578180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1625" y="1573926"/>
                        <a:ext cx="4700750" cy="470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920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48250" y="641788"/>
            <a:ext cx="6447501" cy="9906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647646" y="1728833"/>
            <a:ext cx="5848709" cy="4682480"/>
          </a:xfrm>
        </p:spPr>
        <p:txBody>
          <a:bodyPr vert="horz">
            <a:noAutofit/>
          </a:bodyPr>
          <a:lstStyle/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背景、趨勢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目的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需求分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析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系統概念圖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使用案例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zh-TW" altLang="en-US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138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881859"/>
              </p:ext>
            </p:extLst>
          </p:nvPr>
        </p:nvGraphicFramePr>
        <p:xfrm>
          <a:off x="1781357" y="1781960"/>
          <a:ext cx="5581286" cy="4639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9" name="Visio" r:id="rId3" imgW="6324745" imgH="5257897" progId="Visio.Drawing.15">
                  <p:embed/>
                </p:oleObj>
              </mc:Choice>
              <mc:Fallback>
                <p:oleObj name="Visio" r:id="rId3" imgW="6324745" imgH="525789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1357" y="1781960"/>
                        <a:ext cx="5581286" cy="4639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兩指旋轉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77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172599"/>
              </p:ext>
            </p:extLst>
          </p:nvPr>
        </p:nvGraphicFramePr>
        <p:xfrm>
          <a:off x="2376739" y="1536677"/>
          <a:ext cx="4390522" cy="5025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4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76739" y="1536677"/>
                        <a:ext cx="4390522" cy="50256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刪除之活動圖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414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166641"/>
              </p:ext>
            </p:extLst>
          </p:nvPr>
        </p:nvGraphicFramePr>
        <p:xfrm>
          <a:off x="2065077" y="1514221"/>
          <a:ext cx="5013846" cy="4713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3" name="Visio" r:id="rId3" imgW="6210228" imgH="5838857" progId="Visio.Drawing.15">
                  <p:embed/>
                </p:oleObj>
              </mc:Choice>
              <mc:Fallback>
                <p:oleObj name="Visio" r:id="rId3" imgW="6210228" imgH="58388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5077" y="1514221"/>
                        <a:ext cx="5013846" cy="4713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365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6662937"/>
              </p:ext>
            </p:extLst>
          </p:nvPr>
        </p:nvGraphicFramePr>
        <p:xfrm>
          <a:off x="610679" y="2217682"/>
          <a:ext cx="6701437" cy="2890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8" name="Visio" r:id="rId3" imgW="7972515" imgH="3438557" progId="Visio.Drawing.15">
                  <p:embed/>
                </p:oleObj>
              </mc:Choice>
              <mc:Fallback>
                <p:oleObj name="Visio" r:id="rId3" imgW="7972515" imgH="34385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0679" y="2217682"/>
                        <a:ext cx="6701437" cy="2890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類別圖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2768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8828" y="598466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背景、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趨勢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26093" y="1919266"/>
            <a:ext cx="6926893" cy="3880773"/>
          </a:xfrm>
        </p:spPr>
        <p:txBody>
          <a:bodyPr/>
          <a:lstStyle/>
          <a:p>
            <a:pPr algn="just"/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隨著城市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人口密集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化程度的上升，但可利用的土地卻有限制，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因此到導致土地的價格節節上漲，為了擴展生活的空間，數也數不盡高樓大廈紛紛林立而起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，人們居住的樓層越來越高，但實際上能用的坪數卻還是一樣少，該如何購買家具、如何精美的佈置已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經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變成了一門學問。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5174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8828" y="598466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38828" y="1919266"/>
            <a:ext cx="6668618" cy="3880773"/>
          </a:xfrm>
        </p:spPr>
        <p:txBody>
          <a:bodyPr/>
          <a:lstStyle/>
          <a:p>
            <a:pPr algn="just"/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有些時候，想買新的家具放置在家裡，往往都要先量尺寸再去賣場挑選，到了賣場，找到心儀的家具，但不知道是不是和擺在家裡。買了之後，發現放的位置不是很滿意，還要花費時間去搬動。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4178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96479" y="48434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zh-TW" sz="48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目的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直排文字版面配置區 2"/>
          <p:cNvSpPr txBox="1">
            <a:spLocks/>
          </p:cNvSpPr>
          <p:nvPr/>
        </p:nvSpPr>
        <p:spPr>
          <a:xfrm>
            <a:off x="795874" y="1567145"/>
            <a:ext cx="6281331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透過</a:t>
            </a:r>
            <a:r>
              <a:rPr lang="en-US" altLang="zh-TW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，以便於解決購買家具時的困擾。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購買前便知道此家具購買後，對於整體的美觀是否滿意。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擺放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家具時，需讓家具能夠做各角度的旋轉及移動。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即便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處在沒有網路的情況下，也能夠佈置。</a:t>
            </a: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2449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5931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008817" y="193040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親自至家具行挑選家具。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16707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59312" y="1930400"/>
            <a:ext cx="6631043" cy="3880773"/>
          </a:xfrm>
        </p:spPr>
        <p:txBody>
          <a:bodyPr>
            <a:normAutofit/>
          </a:bodyPr>
          <a:lstStyle/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偵測平面：能夠偵測現實環境並將平面顯示出來。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放置家具：點擊平面的任意一處即可放置想要的家具。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移動：可以任意移動已放置在平面上的家具。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旋轉：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可以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任意旋轉已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放置在平面上的家具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刪除：可以選擇單一家具刪除或者清空已擺放的所</a:t>
            </a:r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/>
            </a:r>
            <a:b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　　　有家具。</a:t>
            </a:r>
            <a:endParaRPr lang="zh-TW" altLang="en-US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759314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需求、功能說明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9645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4847176"/>
              </p:ext>
            </p:extLst>
          </p:nvPr>
        </p:nvGraphicFramePr>
        <p:xfrm>
          <a:off x="1348250" y="1748285"/>
          <a:ext cx="5929372" cy="4665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Visio" r:id="rId3" imgW="8934342" imgH="7029450" progId="Visio.Drawing.15">
                  <p:embed/>
                </p:oleObj>
              </mc:Choice>
              <mc:Fallback>
                <p:oleObj name="Visio" r:id="rId3" imgW="8934342" imgH="70294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8250" y="1748285"/>
                        <a:ext cx="5929372" cy="46650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971653" y="654314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架構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069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使用案例圖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2531577"/>
              </p:ext>
            </p:extLst>
          </p:nvPr>
        </p:nvGraphicFramePr>
        <p:xfrm>
          <a:off x="938507" y="1872082"/>
          <a:ext cx="5543290" cy="4160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507" y="1872082"/>
                        <a:ext cx="5543290" cy="4160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89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982</TotalTime>
  <Words>512</Words>
  <Application>Microsoft Office PowerPoint</Application>
  <PresentationFormat>如螢幕大小 (4:3)</PresentationFormat>
  <Paragraphs>65</Paragraphs>
  <Slides>23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3" baseType="lpstr">
      <vt:lpstr>細明體</vt:lpstr>
      <vt:lpstr>微軟正黑體</vt:lpstr>
      <vt:lpstr>標楷體</vt:lpstr>
      <vt:lpstr>Arial</vt:lpstr>
      <vt:lpstr>Calibri</vt:lpstr>
      <vt:lpstr>Times New Roman</vt:lpstr>
      <vt:lpstr>Trebuchet MS</vt:lpstr>
      <vt:lpstr>Wingdings 3</vt:lpstr>
      <vt:lpstr>多面向</vt:lpstr>
      <vt:lpstr>Visio</vt:lpstr>
      <vt:lpstr>HomeCraft 以擴增實境（AR） 技術實現室內居家佈置</vt:lpstr>
      <vt:lpstr>目錄</vt:lpstr>
      <vt:lpstr>背景、趨勢</vt:lpstr>
      <vt:lpstr>動機</vt:lpstr>
      <vt:lpstr>目的</vt:lpstr>
      <vt:lpstr>需求分析</vt:lpstr>
      <vt:lpstr>PowerPoint 簡報</vt:lpstr>
      <vt:lpstr>PowerPoint 簡報</vt:lpstr>
      <vt:lpstr>PowerPoint 簡報</vt:lpstr>
      <vt:lpstr>Resource Required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HomeCraft 以擴增實境（AR）技術實現室內居家佈置</dc:title>
  <dc:creator>永鏡</dc:creator>
  <cp:lastModifiedBy>Ruei-Jhe</cp:lastModifiedBy>
  <cp:revision>44</cp:revision>
  <dcterms:created xsi:type="dcterms:W3CDTF">2018-06-12T15:01:59Z</dcterms:created>
  <dcterms:modified xsi:type="dcterms:W3CDTF">2018-11-04T18:20:50Z</dcterms:modified>
</cp:coreProperties>
</file>

<file path=docProps/thumbnail.jpeg>
</file>